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61" r:id="rId3"/>
    <p:sldId id="262" r:id="rId4"/>
    <p:sldId id="264" r:id="rId5"/>
    <p:sldId id="265" r:id="rId6"/>
    <p:sldId id="268" r:id="rId7"/>
    <p:sldId id="266" r:id="rId8"/>
    <p:sldId id="269" r:id="rId9"/>
    <p:sldId id="270" r:id="rId10"/>
    <p:sldId id="271" r:id="rId11"/>
    <p:sldId id="272" r:id="rId12"/>
    <p:sldId id="273" r:id="rId13"/>
    <p:sldId id="275" r:id="rId14"/>
    <p:sldId id="277" r:id="rId15"/>
    <p:sldId id="276" r:id="rId16"/>
    <p:sldId id="274" r:id="rId17"/>
    <p:sldId id="281" r:id="rId18"/>
    <p:sldId id="282" r:id="rId19"/>
    <p:sldId id="283" r:id="rId20"/>
    <p:sldId id="284" r:id="rId21"/>
    <p:sldId id="278" r:id="rId22"/>
    <p:sldId id="285" r:id="rId23"/>
    <p:sldId id="2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2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701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jumon Remesan" initials="AR" lastIdx="2" clrIdx="0">
    <p:extLst>
      <p:ext uri="{19B8F6BF-5375-455C-9EA6-DF929625EA0E}">
        <p15:presenceInfo xmlns:p15="http://schemas.microsoft.com/office/powerpoint/2012/main" userId="660fb46a821000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35" y="67"/>
      </p:cViewPr>
      <p:guideLst>
        <p:guide orient="horz" pos="572"/>
        <p:guide pos="665"/>
        <p:guide pos="70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21912-C5F2-405A-92C6-4FE66AF567BE}" type="datetimeFigureOut">
              <a:rPr lang="en-IN" smtClean="0"/>
              <a:t>22-05-2023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2781E-C8D2-4A07-9AC4-CA7895142C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279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Reference: https://www.altexsoft.com/blog/data-pipeline-components-and-types/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2781E-C8D2-4A07-9AC4-CA7895142CC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678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Reference: https://www.altexsoft.com/blog/data-pipeline-components-and-types/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2781E-C8D2-4A07-9AC4-CA7895142CC4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7131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Reference: https://www.altexsoft.com/blog/data-pipeline-components-and-types/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2781E-C8D2-4A07-9AC4-CA7895142CC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0703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Reference: https://www.altexsoft.com/blog/data-pipeline-components-and-types/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2781E-C8D2-4A07-9AC4-CA7895142CC4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272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Reference: https://www.altexsoft.com/blog/data-pipeline-components-and-types/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2781E-C8D2-4A07-9AC4-CA7895142CC4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0623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Reference: https://www.altexsoft.com/blog/data-pipeline-components-and-types/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2781E-C8D2-4A07-9AC4-CA7895142CC4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7890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Reference: https://www.altexsoft.com/blog/data-pipeline-components-and-types/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2781E-C8D2-4A07-9AC4-CA7895142CC4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6257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Reference: https://www.altexsoft.com/blog/data-pipeline-components-and-types/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2781E-C8D2-4A07-9AC4-CA7895142CC4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008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F1B71-B1F5-6D8D-141A-8909D97A5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D9F2BA-D2DA-0432-7777-AF579CBC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34680-C769-A116-2CB6-EC47AC5DF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14734-20E2-4F28-AB93-15B5C6C069FB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52F55-AAF7-A702-DED6-F80903432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E40FF-8770-4D14-3576-83D9BCA3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792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16D3-0F5D-3025-E4EE-62E1A70CB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6D5628-378E-7213-2614-8A051E7DB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40968-24DD-43D8-26AF-8E8576002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1E38-E83C-4633-AD80-A0562C78615A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F5F89-6576-D3C5-F745-5F2AF3038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B3C28-0CF7-0298-8918-D2C8D70EE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648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B7154C-5AEB-0502-D844-404B05F91D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5701E0-76DA-8004-A7E6-D17AF0CD0B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5423B-4F29-EF2B-A7D0-E56D2A19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29338-3F32-4E9B-9858-C4FBBC3FD816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1E106-FF73-1443-5869-E4A60AA34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D8617-3AB6-DF2F-D60C-3D5FC646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484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2CDEF-B423-7CE5-37BE-8D325A0E2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C2AC4-03A0-1E16-28A1-AC274976B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06474-1147-4D4B-47E6-A10957ECF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7AE40-8731-1688-18CC-A86B4FDE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50905-93B8-F60E-1E47-84E172AE0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94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8091-B520-11CA-7617-4E4B205FE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87FE8-8959-B534-0B90-941D10DCD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31772-573E-001A-EEAD-3D5201005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36D0-B698-441F-A460-51AB2EA2F5F0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82539-BB3E-F059-A1D8-558A53B57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CC4F8-1CD1-5CA4-889B-46BB061A3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29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B543-1024-55E0-3CE3-DC44717E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3DAC9-E106-9178-647A-653601F97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79507E-FB2A-E3BA-6EC1-03D8A3B3C3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ADCF4-ABA1-AC9C-A60F-BBF01BFFC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03AB8-5790-4553-B07F-C7545BD9AAD5}" type="datetime1">
              <a:rPr lang="en-IN" smtClean="0"/>
              <a:t>22-05-2023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68A4-AF0C-508D-B50B-1DC92DD8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CD358-6E36-8128-8A9B-FE4D97324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13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C6C2-7311-E1F4-A36E-F907BBA7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7E580-56B6-0D4F-4655-26D3B4ACD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DFACC-5953-448C-1B7A-D93A57134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081D13-775C-C77E-F838-0343D2DD11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603219-6901-7B2B-0BA8-ADFA219D37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AE3207-3B2B-6922-BE11-2AE3B86F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71EB-123A-4D35-AAF6-DFC29FCEAE2F}" type="datetime1">
              <a:rPr lang="en-IN" smtClean="0"/>
              <a:t>22-05-2023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5FCA7E-167D-AF2C-24E4-37336249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7DC5D3-7B37-E610-1FF0-1664BAF6D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88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5B31A-7B53-53B1-79EC-281BE903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020944-6E79-E70B-2DEB-02DC5DFCD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4E665-31C1-4A36-B5E4-24D421E3AACF}" type="datetime1">
              <a:rPr lang="en-IN" smtClean="0"/>
              <a:t>22-05-2023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AB917-22E9-1830-9243-B3A5B0569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71B74B-5E1E-5DD2-22B5-B8EB459D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668ABE-7171-5175-EB7C-D86F593A5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3F6E-7934-466E-800A-14FF2D491EEC}" type="datetime1">
              <a:rPr lang="en-IN" smtClean="0"/>
              <a:t>22-05-2023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2F6123-EE2B-CB4D-140A-04F019660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73DB3-5C97-C333-4BBE-1B61F61A3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2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116BC-3886-448B-35CC-1BD34D81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5D811-4F57-3841-F587-3DC8B13EA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DB57B-E894-596E-1C7B-D54FC0287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9C6F1-BF53-76AD-0135-D28B3690B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D8AB8-75A7-47AE-B3C5-0B8B8A1DE9B4}" type="datetime1">
              <a:rPr lang="en-IN" smtClean="0"/>
              <a:t>22-05-2023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91A5B-94DA-697B-D179-A3CEED06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3B2904-472C-DF79-70C6-7F114B00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49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81C15-59B2-C738-B644-36CD74997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2413A-68CB-F776-782A-93A7CB747D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375A40-3B4F-F315-9DDC-DD34740DB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E9635-C8C2-4ED2-448F-64277313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2F596-8498-4655-AF84-9D06BE4DE757}" type="datetime1">
              <a:rPr lang="en-IN" smtClean="0"/>
              <a:t>22-05-2023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F4E3F-81DB-B36F-FA4D-D11A70B53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794DF-CF2D-244D-CAFA-416582F0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56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9EEF40-79CE-2D0C-C6E3-CE64F242C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08882-1CDB-071E-890D-7C8F63392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ABB6C-003F-0B64-43F1-A8F998E635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D18D2-13F9-438A-AA9D-D4A5F340FBAB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06C21-474B-D996-54EF-E51568A93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4311A-41B7-3959-6971-D21753EA8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034FA-86A1-4B32-A7EE-5B2165A0E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801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25170-3041-31EE-5040-091CC15644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6035" y="2100267"/>
            <a:ext cx="8431306" cy="2657466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/>
              <a:t>Factors Affecting</a:t>
            </a:r>
            <a:br>
              <a:rPr lang="en-IN" dirty="0"/>
            </a:br>
            <a:r>
              <a:rPr lang="en-IN" dirty="0"/>
              <a:t>Customer Decision.</a:t>
            </a:r>
            <a:br>
              <a:rPr lang="en-IN" dirty="0"/>
            </a:br>
            <a:r>
              <a:rPr lang="en-IN" sz="3100" dirty="0"/>
              <a:t>Sentiment Analysis using Flipkart Product review data.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AE4530-E4A3-BACC-38E6-893F35932E84}"/>
              </a:ext>
            </a:extLst>
          </p:cNvPr>
          <p:cNvSpPr txBox="1"/>
          <p:nvPr/>
        </p:nvSpPr>
        <p:spPr>
          <a:xfrm>
            <a:off x="1896035" y="4757733"/>
            <a:ext cx="39130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By,</a:t>
            </a:r>
          </a:p>
          <a:p>
            <a:r>
              <a:rPr lang="en-IN" dirty="0"/>
              <a:t>AJUMON REMESAN - 10609035</a:t>
            </a:r>
          </a:p>
          <a:p>
            <a:endParaRPr lang="en-IN" dirty="0"/>
          </a:p>
          <a:p>
            <a:r>
              <a:rPr lang="en-IN" dirty="0"/>
              <a:t>Supervised by,</a:t>
            </a:r>
          </a:p>
          <a:p>
            <a:r>
              <a:rPr lang="en-IN" dirty="0"/>
              <a:t>SATYA PRAKASH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161848-61B7-562D-68B5-C90F3AC9E212}"/>
              </a:ext>
            </a:extLst>
          </p:cNvPr>
          <p:cNvSpPr txBox="1"/>
          <p:nvPr/>
        </p:nvSpPr>
        <p:spPr>
          <a:xfrm>
            <a:off x="9584381" y="753035"/>
            <a:ext cx="1485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sz="1400" dirty="0"/>
              <a:t>Date: 22/05/2023</a:t>
            </a:r>
          </a:p>
        </p:txBody>
      </p:sp>
    </p:spTree>
    <p:extLst>
      <p:ext uri="{BB962C8B-B14F-4D97-AF65-F5344CB8AC3E}">
        <p14:creationId xmlns:p14="http://schemas.microsoft.com/office/powerpoint/2010/main" val="196422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7E695-8646-B359-807C-7F7F821D6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411E6-58D8-61B7-4881-DF8B35377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10</a:t>
            </a:fld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643EA8-0A6B-A502-C7FB-70AC6384A2B6}"/>
              </a:ext>
            </a:extLst>
          </p:cNvPr>
          <p:cNvSpPr txBox="1">
            <a:spLocks/>
          </p:cNvSpPr>
          <p:nvPr/>
        </p:nvSpPr>
        <p:spPr>
          <a:xfrm>
            <a:off x="1055687" y="785455"/>
            <a:ext cx="4828277" cy="813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/>
              <a:t>Data Understanding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8EBD91-03CF-41C3-966E-EED6EBB1BB74}"/>
              </a:ext>
            </a:extLst>
          </p:cNvPr>
          <p:cNvSpPr txBox="1"/>
          <p:nvPr/>
        </p:nvSpPr>
        <p:spPr>
          <a:xfrm>
            <a:off x="1055687" y="1466527"/>
            <a:ext cx="90126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	The primary purpose of the data Understanding phase is to guarantee that the data is appropriate and sufficient for the succeeding modeling phases.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54E03-4C49-50DD-01F6-AF3306E04FF4}"/>
              </a:ext>
            </a:extLst>
          </p:cNvPr>
          <p:cNvSpPr txBox="1"/>
          <p:nvPr/>
        </p:nvSpPr>
        <p:spPr>
          <a:xfrm>
            <a:off x="1055687" y="2389857"/>
            <a:ext cx="81277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this project,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ETL (Extract, Transform, Load) 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process is used in this phase to mine the data from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flipkart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</a:rPr>
              <a:t>The ETL Process has 3 phases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Extraction:</a:t>
            </a:r>
          </a:p>
          <a:p>
            <a:pPr lvl="2"/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Extracting the data from the website.</a:t>
            </a:r>
          </a:p>
          <a:p>
            <a:pPr lvl="2"/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</a:rPr>
              <a:t>Transform:</a:t>
            </a:r>
          </a:p>
          <a:p>
            <a:pPr lvl="2"/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Select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</a:rPr>
              <a:t>ing important data from the row data</a:t>
            </a:r>
          </a:p>
          <a:p>
            <a:pPr lvl="2"/>
            <a:endParaRPr lang="en-IN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Load:</a:t>
            </a:r>
          </a:p>
          <a:p>
            <a:pPr lvl="2"/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</a:rPr>
              <a:t>	Load the transformed dataset as csv file for further analysis.</a:t>
            </a:r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2"/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006F40-045F-2208-229C-BFF47642E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693" y="2815039"/>
            <a:ext cx="4249632" cy="1329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3366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7E695-8646-B359-807C-7F7F821D6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411E6-58D8-61B7-4881-DF8B35377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11</a:t>
            </a:fld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643EA8-0A6B-A502-C7FB-70AC6384A2B6}"/>
              </a:ext>
            </a:extLst>
          </p:cNvPr>
          <p:cNvSpPr txBox="1">
            <a:spLocks/>
          </p:cNvSpPr>
          <p:nvPr/>
        </p:nvSpPr>
        <p:spPr>
          <a:xfrm>
            <a:off x="1055687" y="785455"/>
            <a:ext cx="4828277" cy="813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/>
              <a:t>Description Of The Dataset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790AA1E-24F7-AF95-B3E8-9D1A53F9C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094772"/>
              </p:ext>
            </p:extLst>
          </p:nvPr>
        </p:nvGraphicFramePr>
        <p:xfrm>
          <a:off x="4977199" y="4085665"/>
          <a:ext cx="5681108" cy="2080660"/>
        </p:xfrm>
        <a:graphic>
          <a:graphicData uri="http://schemas.openxmlformats.org/drawingml/2006/table">
            <a:tbl>
              <a:tblPr firstRow="1" firstCol="1" bandRow="1"/>
              <a:tblGrid>
                <a:gridCol w="2840554">
                  <a:extLst>
                    <a:ext uri="{9D8B030D-6E8A-4147-A177-3AD203B41FA5}">
                      <a16:colId xmlns:a16="http://schemas.microsoft.com/office/drawing/2014/main" val="1303103359"/>
                    </a:ext>
                  </a:extLst>
                </a:gridCol>
                <a:gridCol w="2840554">
                  <a:extLst>
                    <a:ext uri="{9D8B030D-6E8A-4147-A177-3AD203B41FA5}">
                      <a16:colId xmlns:a16="http://schemas.microsoft.com/office/drawing/2014/main" val="2525477340"/>
                    </a:ext>
                  </a:extLst>
                </a:gridCol>
              </a:tblGrid>
              <a:tr h="2080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Entity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075982"/>
                  </a:ext>
                </a:extLst>
              </a:tr>
              <a:tr h="2080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Reviewer_ID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 Digit Unique ID of Customer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575331"/>
                  </a:ext>
                </a:extLst>
              </a:tr>
              <a:tr h="2080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Reviewer_Location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Customer’s Location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462263"/>
                  </a:ext>
                </a:extLst>
              </a:tr>
              <a:tr h="2080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Review Date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537061"/>
                  </a:ext>
                </a:extLst>
              </a:tr>
              <a:tr h="2080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Product_Name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Name of the Product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792005"/>
                  </a:ext>
                </a:extLst>
              </a:tr>
              <a:tr h="2080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Price_in_INR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Price of the product in Indian Rupee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561647"/>
                  </a:ext>
                </a:extLst>
              </a:tr>
              <a:tr h="2080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Price_in_Euro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Price of the product in Euro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228356"/>
                  </a:ext>
                </a:extLst>
              </a:tr>
              <a:tr h="2080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Rating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Rating of the product (Out of 5)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331635"/>
                  </a:ext>
                </a:extLst>
              </a:tr>
              <a:tr h="2080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Review_Title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Title of the Review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99306"/>
                  </a:ext>
                </a:extLst>
              </a:tr>
              <a:tr h="2080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Review_Text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Customer Review of the product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203873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274DB826-7A18-0A7C-40F0-001A7B80B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20" y="1610071"/>
            <a:ext cx="9548687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14471-B0BF-1649-D513-8AA19CCA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DF74C-40AA-0B5C-0955-850D1F5D4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12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D1444B-0249-6465-2922-B46B1DA0E792}"/>
              </a:ext>
            </a:extLst>
          </p:cNvPr>
          <p:cNvSpPr txBox="1">
            <a:spLocks/>
          </p:cNvSpPr>
          <p:nvPr/>
        </p:nvSpPr>
        <p:spPr>
          <a:xfrm>
            <a:off x="1055687" y="785455"/>
            <a:ext cx="4828277" cy="813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/>
              <a:t>Data Preparation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E15F3-F5BE-68C7-E615-6026F0BB522A}"/>
              </a:ext>
            </a:extLst>
          </p:cNvPr>
          <p:cNvSpPr txBox="1"/>
          <p:nvPr/>
        </p:nvSpPr>
        <p:spPr>
          <a:xfrm>
            <a:off x="1116497" y="1997839"/>
            <a:ext cx="88657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	The primary focus of Data Preparation phase will be on cleansing the data to assure that it's suitable for analysis.</a:t>
            </a:r>
          </a:p>
          <a:p>
            <a:pPr algn="just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800" dirty="0"/>
              <a:t>Step 1: Reading row dataset and selecting important features for the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800" dirty="0"/>
              <a:t>Step 2: Clean the review by converting all words to lower case and removing symbols from the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800" dirty="0"/>
              <a:t>Step 3: Removing Stop words such as “a, above, have, then etc..” </a:t>
            </a:r>
            <a:r>
              <a:rPr lang="en-IN" dirty="0"/>
              <a:t>f</a:t>
            </a:r>
            <a:r>
              <a:rPr lang="en-IN" sz="1800" dirty="0"/>
              <a:t>rom the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800" dirty="0"/>
              <a:t>Step 4: Removing repeating characters and numeric numbers.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800" dirty="0"/>
              <a:t>Step 5: Removing URLs from the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800" dirty="0"/>
              <a:t>After these cleansing process, we get a dataset that is suitable for the analysis.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7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72D28-DA97-A29B-F65D-5F05BDE87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411" y="725561"/>
            <a:ext cx="8305102" cy="5210017"/>
          </a:xfrm>
        </p:spPr>
        <p:txBody>
          <a:bodyPr>
            <a:normAutofit/>
          </a:bodyPr>
          <a:lstStyle/>
          <a:p>
            <a:pPr algn="just"/>
            <a:r>
              <a:rPr lang="en-US" sz="1800" dirty="0"/>
              <a:t>The Dataset have a total of 80,881 rows. This implies that we possess a grand total of 80,881 reviews within our dataset.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/>
          </a:p>
          <a:p>
            <a:r>
              <a:rPr lang="en-IN" sz="1800" dirty="0"/>
              <a:t>Rating Distribution Chart:</a:t>
            </a:r>
          </a:p>
          <a:p>
            <a:endParaRPr lang="en-IN" sz="1800" dirty="0"/>
          </a:p>
          <a:p>
            <a:pPr marL="457200" lvl="1" indent="0">
              <a:buNone/>
            </a:pPr>
            <a:endParaRPr lang="en-IN" sz="1800" dirty="0"/>
          </a:p>
          <a:p>
            <a:pPr lvl="1"/>
            <a:r>
              <a:rPr lang="en-IN" sz="1800" dirty="0"/>
              <a:t>Rating 5 = 48728</a:t>
            </a:r>
          </a:p>
          <a:p>
            <a:pPr lvl="1"/>
            <a:r>
              <a:rPr lang="en-IN" sz="1800" dirty="0"/>
              <a:t>Rating 4 = 16408</a:t>
            </a:r>
          </a:p>
          <a:p>
            <a:pPr lvl="1"/>
            <a:r>
              <a:rPr lang="en-IN" sz="1800" dirty="0"/>
              <a:t>Rating 3 = 6527</a:t>
            </a:r>
          </a:p>
          <a:p>
            <a:pPr lvl="1"/>
            <a:r>
              <a:rPr lang="en-IN" sz="1800" dirty="0"/>
              <a:t>Rating 2 = 2353</a:t>
            </a:r>
          </a:p>
          <a:p>
            <a:pPr lvl="1"/>
            <a:r>
              <a:rPr lang="en-IN" sz="1800" dirty="0"/>
              <a:t>Rating 1 = 6865 </a:t>
            </a:r>
          </a:p>
          <a:p>
            <a:pPr lvl="1"/>
            <a:endParaRPr lang="en-IN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767E8-9F64-D930-8204-5D9BC1852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43FD2-DFC2-8247-4A62-62B35916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13</a:t>
            </a:fld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1DFBC7-2237-73AE-D955-20F435638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962" y="1511921"/>
            <a:ext cx="57245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61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14471-B0BF-1649-D513-8AA19CCA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DF74C-40AA-0B5C-0955-850D1F5D4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14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D1444B-0249-6465-2922-B46B1DA0E792}"/>
              </a:ext>
            </a:extLst>
          </p:cNvPr>
          <p:cNvSpPr txBox="1">
            <a:spLocks/>
          </p:cNvSpPr>
          <p:nvPr/>
        </p:nvSpPr>
        <p:spPr>
          <a:xfrm>
            <a:off x="1055687" y="785455"/>
            <a:ext cx="4828277" cy="813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 err="1"/>
              <a:t>Modeling</a:t>
            </a:r>
            <a:endParaRPr lang="en-IN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49830C-78EE-FDDD-9744-AADFBB148B6A}"/>
              </a:ext>
            </a:extLst>
          </p:cNvPr>
          <p:cNvSpPr txBox="1"/>
          <p:nvPr/>
        </p:nvSpPr>
        <p:spPr>
          <a:xfrm>
            <a:off x="1483822" y="1599450"/>
            <a:ext cx="7776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fourth phase of the CRISP-DM process involves selecting and applying various modeling techniques to address a data mining problem.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FD32B6-251D-A3EB-963B-AE93E8846EF9}"/>
              </a:ext>
            </a:extLst>
          </p:cNvPr>
          <p:cNvSpPr txBox="1"/>
          <p:nvPr/>
        </p:nvSpPr>
        <p:spPr>
          <a:xfrm>
            <a:off x="1816331" y="3623426"/>
            <a:ext cx="76103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VADER Stands for Valence Aware Dictionary for Sentiment Reasoning.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a “NLTK”(Natural Language Toolkit)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VADER Provides a sentiment score between “-1 and 1” based on the words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-1 means, negative and +1 means positive.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on the score, we can also classify the sentiment of the sentences like “positive”, “neutral” or “ negative” etc..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ACBE70-5F6D-2D72-C271-2C24EBEAE8F9}"/>
              </a:ext>
            </a:extLst>
          </p:cNvPr>
          <p:cNvSpPr txBox="1"/>
          <p:nvPr/>
        </p:nvSpPr>
        <p:spPr>
          <a:xfrm>
            <a:off x="1055687" y="3122025"/>
            <a:ext cx="60932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VADER Sentiment Analyzer</a:t>
            </a:r>
          </a:p>
        </p:txBody>
      </p:sp>
    </p:spTree>
    <p:extLst>
      <p:ext uri="{BB962C8B-B14F-4D97-AF65-F5344CB8AC3E}">
        <p14:creationId xmlns:p14="http://schemas.microsoft.com/office/powerpoint/2010/main" val="287300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E3BE0-78C4-5ADF-203D-1EAC3BBA3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EC935-8DBA-AF4C-3480-473375CB5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15</a:t>
            </a:fld>
            <a:endParaRPr lang="en-IN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1C143B1-6D9B-0B08-2C90-76C7144F4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142344"/>
              </p:ext>
            </p:extLst>
          </p:nvPr>
        </p:nvGraphicFramePr>
        <p:xfrm>
          <a:off x="2966814" y="2325360"/>
          <a:ext cx="5980076" cy="2207280"/>
        </p:xfrm>
        <a:graphic>
          <a:graphicData uri="http://schemas.openxmlformats.org/drawingml/2006/table">
            <a:tbl>
              <a:tblPr firstRow="1" firstCol="1" bandRow="1"/>
              <a:tblGrid>
                <a:gridCol w="2990038">
                  <a:extLst>
                    <a:ext uri="{9D8B030D-6E8A-4147-A177-3AD203B41FA5}">
                      <a16:colId xmlns:a16="http://schemas.microsoft.com/office/drawing/2014/main" val="2463426422"/>
                    </a:ext>
                  </a:extLst>
                </a:gridCol>
                <a:gridCol w="2990038">
                  <a:extLst>
                    <a:ext uri="{9D8B030D-6E8A-4147-A177-3AD203B41FA5}">
                      <a16:colId xmlns:a16="http://schemas.microsoft.com/office/drawing/2014/main" val="1912652872"/>
                    </a:ext>
                  </a:extLst>
                </a:gridCol>
              </a:tblGrid>
              <a:tr h="367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VADER Score Range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Flipkart Rating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1497655"/>
                  </a:ext>
                </a:extLst>
              </a:tr>
              <a:tr h="367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Between -1.0 and -0.6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Rating 1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251827"/>
                  </a:ext>
                </a:extLst>
              </a:tr>
              <a:tr h="367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Between -0.6 and -0.2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Rating 2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194533"/>
                  </a:ext>
                </a:extLst>
              </a:tr>
              <a:tr h="367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Between -0.2 and +0.2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Rating 3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126937"/>
                  </a:ext>
                </a:extLst>
              </a:tr>
              <a:tr h="367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Between +0.2 and +0.6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Rating 4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990524"/>
                  </a:ext>
                </a:extLst>
              </a:tr>
              <a:tr h="367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Between +0.6 and +1.0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Rating 5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9798273"/>
                  </a:ext>
                </a:extLst>
              </a:tr>
            </a:tbl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62D09F62-914C-0EF2-C538-53C72A343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834" y="1231883"/>
            <a:ext cx="835936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table below illustrates the conversion of VADER scores, ranging from -1 to +1, to Flipkart ratings on a scale of 1 to 5.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01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52619-AB78-C50B-4B7B-44AD33785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Word cloud – Positive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767E8-9F64-D930-8204-5D9BC1852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43FD2-DFC2-8247-4A62-62B35916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16</a:t>
            </a:fld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C70D18-C958-3E85-1F45-98DE324A8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9" y="1721716"/>
            <a:ext cx="5622968" cy="285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48A95-A11C-F528-475B-38D82C383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1716"/>
            <a:ext cx="5622968" cy="28590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7139F-B2B1-FD84-DD00-33D89657303D}"/>
              </a:ext>
            </a:extLst>
          </p:cNvPr>
          <p:cNvSpPr txBox="1"/>
          <p:nvPr/>
        </p:nvSpPr>
        <p:spPr>
          <a:xfrm>
            <a:off x="372979" y="4822229"/>
            <a:ext cx="4128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Word cloud of positive review using Customer Rating Sentiment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1B50B2-333F-0558-0BAD-77D2D68E0406}"/>
              </a:ext>
            </a:extLst>
          </p:cNvPr>
          <p:cNvSpPr txBox="1"/>
          <p:nvPr/>
        </p:nvSpPr>
        <p:spPr>
          <a:xfrm>
            <a:off x="6096000" y="4822229"/>
            <a:ext cx="42829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Word cloud of positive review using Predicted Rating Sentiment</a:t>
            </a:r>
          </a:p>
        </p:txBody>
      </p:sp>
    </p:spTree>
    <p:extLst>
      <p:ext uri="{BB962C8B-B14F-4D97-AF65-F5344CB8AC3E}">
        <p14:creationId xmlns:p14="http://schemas.microsoft.com/office/powerpoint/2010/main" val="182160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52619-AB78-C50B-4B7B-44AD33785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Word cloud – Average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767E8-9F64-D930-8204-5D9BC1852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43FD2-DFC2-8247-4A62-62B35916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17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795388-EA83-037E-9717-60943986F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054" y="1690688"/>
            <a:ext cx="5622969" cy="2859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13CBF-D4FE-2D9B-1103-1BCDBD6CC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79" y="1690688"/>
            <a:ext cx="5622969" cy="2859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55AB99-8572-1B2E-F53E-AC4AD532F876}"/>
              </a:ext>
            </a:extLst>
          </p:cNvPr>
          <p:cNvSpPr txBox="1"/>
          <p:nvPr/>
        </p:nvSpPr>
        <p:spPr>
          <a:xfrm>
            <a:off x="372979" y="4822229"/>
            <a:ext cx="4128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Word cloud of average review using Customer Rating Sentiment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0EA464-A8A1-9452-66A7-D7C53AE2C72B}"/>
              </a:ext>
            </a:extLst>
          </p:cNvPr>
          <p:cNvSpPr txBox="1"/>
          <p:nvPr/>
        </p:nvSpPr>
        <p:spPr>
          <a:xfrm>
            <a:off x="6096000" y="4822229"/>
            <a:ext cx="42829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Word cloud of average review using Predicted Rating Sentiment</a:t>
            </a:r>
          </a:p>
        </p:txBody>
      </p:sp>
    </p:spTree>
    <p:extLst>
      <p:ext uri="{BB962C8B-B14F-4D97-AF65-F5344CB8AC3E}">
        <p14:creationId xmlns:p14="http://schemas.microsoft.com/office/powerpoint/2010/main" val="216901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52619-AB78-C50B-4B7B-44AD33785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Word cloud – Negative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767E8-9F64-D930-8204-5D9BC1852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43FD2-DFC2-8247-4A62-62B35916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18</a:t>
            </a:fld>
            <a:endParaRPr lang="en-I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AF7958-4464-AC90-9C96-436BC4871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6590"/>
            <a:ext cx="5624306" cy="285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581754F-7AB9-5A53-37E8-5750542C6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9" y="1850943"/>
            <a:ext cx="5624306" cy="285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2FD049-84D6-B930-2D8E-77B0AED43487}"/>
              </a:ext>
            </a:extLst>
          </p:cNvPr>
          <p:cNvSpPr txBox="1"/>
          <p:nvPr/>
        </p:nvSpPr>
        <p:spPr>
          <a:xfrm>
            <a:off x="372979" y="4822229"/>
            <a:ext cx="4128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Word cloud of negative review using Customer Rating Sentiment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98996-3FA8-7056-C45F-6F9800AF5F55}"/>
              </a:ext>
            </a:extLst>
          </p:cNvPr>
          <p:cNvSpPr txBox="1"/>
          <p:nvPr/>
        </p:nvSpPr>
        <p:spPr>
          <a:xfrm>
            <a:off x="6096000" y="4822229"/>
            <a:ext cx="42829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Word cloud of negative review using Predicted Rating Sentiment</a:t>
            </a:r>
          </a:p>
        </p:txBody>
      </p:sp>
    </p:spTree>
    <p:extLst>
      <p:ext uri="{BB962C8B-B14F-4D97-AF65-F5344CB8AC3E}">
        <p14:creationId xmlns:p14="http://schemas.microsoft.com/office/powerpoint/2010/main" val="231152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52619-AB78-C50B-4B7B-44AD33785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Comparison of Rating Distribution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767E8-9F64-D930-8204-5D9BC1852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43FD2-DFC2-8247-4A62-62B35916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19</a:t>
            </a:fld>
            <a:endParaRPr lang="en-IN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F7776E1-4D3E-720F-6360-A7F70E960AA2}"/>
              </a:ext>
            </a:extLst>
          </p:cNvPr>
          <p:cNvGraphicFramePr>
            <a:graphicFrameLocks noGrp="1"/>
          </p:cNvGraphicFramePr>
          <p:nvPr/>
        </p:nvGraphicFramePr>
        <p:xfrm>
          <a:off x="1311074" y="1929044"/>
          <a:ext cx="3213793" cy="2999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091">
                  <a:extLst>
                    <a:ext uri="{9D8B030D-6E8A-4147-A177-3AD203B41FA5}">
                      <a16:colId xmlns:a16="http://schemas.microsoft.com/office/drawing/2014/main" val="382610916"/>
                    </a:ext>
                  </a:extLst>
                </a:gridCol>
                <a:gridCol w="1206631">
                  <a:extLst>
                    <a:ext uri="{9D8B030D-6E8A-4147-A177-3AD203B41FA5}">
                      <a16:colId xmlns:a16="http://schemas.microsoft.com/office/drawing/2014/main" val="874499980"/>
                    </a:ext>
                  </a:extLst>
                </a:gridCol>
                <a:gridCol w="1150071">
                  <a:extLst>
                    <a:ext uri="{9D8B030D-6E8A-4147-A177-3AD203B41FA5}">
                      <a16:colId xmlns:a16="http://schemas.microsoft.com/office/drawing/2014/main" val="3267670642"/>
                    </a:ext>
                  </a:extLst>
                </a:gridCol>
              </a:tblGrid>
              <a:tr h="769834">
                <a:tc>
                  <a:txBody>
                    <a:bodyPr/>
                    <a:lstStyle/>
                    <a:p>
                      <a:r>
                        <a:rPr lang="en-IN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Before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After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08092"/>
                  </a:ext>
                </a:extLst>
              </a:tr>
              <a:tr h="446015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48728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24660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416104"/>
                  </a:ext>
                </a:extLst>
              </a:tr>
              <a:tr h="446015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16408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38095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024591"/>
                  </a:ext>
                </a:extLst>
              </a:tr>
              <a:tr h="446015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6527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9638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31681"/>
                  </a:ext>
                </a:extLst>
              </a:tr>
              <a:tr h="446015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5851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411963"/>
                  </a:ext>
                </a:extLst>
              </a:tr>
              <a:tr h="446015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6865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2637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63487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06053F6-C4BC-D82B-5C1F-DFDEB80A3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237" y="1387458"/>
            <a:ext cx="5772154" cy="42984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75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4AF58-AEB5-5934-2296-B127BA788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347" y="496956"/>
            <a:ext cx="3753678" cy="597384"/>
          </a:xfrm>
        </p:spPr>
        <p:txBody>
          <a:bodyPr>
            <a:normAutofit fontScale="90000"/>
          </a:bodyPr>
          <a:lstStyle/>
          <a:p>
            <a:r>
              <a:rPr lang="en-IN" sz="3600" dirty="0"/>
              <a:t>TABLE OF CONTENT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477D1-03C7-7905-D041-38051B11F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1408E-92B1-449F-B372-5225F25D1ECA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430D2-87DA-6C89-A37C-E1A475785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2</a:t>
            </a:fld>
            <a:endParaRPr lang="en-IN"/>
          </a:p>
        </p:txBody>
      </p:sp>
      <p:graphicFrame>
        <p:nvGraphicFramePr>
          <p:cNvPr id="12" name="Table 9">
            <a:extLst>
              <a:ext uri="{FF2B5EF4-FFF2-40B4-BE49-F238E27FC236}">
                <a16:creationId xmlns:a16="http://schemas.microsoft.com/office/drawing/2014/main" id="{6F62EEE8-647A-D41F-CF07-CF0B766E79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986429"/>
              </p:ext>
            </p:extLst>
          </p:nvPr>
        </p:nvGraphicFramePr>
        <p:xfrm>
          <a:off x="1401418" y="1347050"/>
          <a:ext cx="489005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490">
                  <a:extLst>
                    <a:ext uri="{9D8B030D-6E8A-4147-A177-3AD203B41FA5}">
                      <a16:colId xmlns:a16="http://schemas.microsoft.com/office/drawing/2014/main" val="1810940053"/>
                    </a:ext>
                  </a:extLst>
                </a:gridCol>
                <a:gridCol w="720562">
                  <a:extLst>
                    <a:ext uri="{9D8B030D-6E8A-4147-A177-3AD203B41FA5}">
                      <a16:colId xmlns:a16="http://schemas.microsoft.com/office/drawing/2014/main" val="2215122484"/>
                    </a:ext>
                  </a:extLst>
                </a:gridCol>
              </a:tblGrid>
              <a:tr h="241741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Introduction…………………………………………..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2253"/>
                  </a:ext>
                </a:extLst>
              </a:tr>
              <a:tr h="320737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Research Objectives……………………………….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936479"/>
                  </a:ext>
                </a:extLst>
              </a:tr>
              <a:tr h="320737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Methodology………………………………………...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896214"/>
                  </a:ext>
                </a:extLst>
              </a:tr>
              <a:tr h="320737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Business Understanding…………………………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714665"/>
                  </a:ext>
                </a:extLst>
              </a:tr>
              <a:tr h="320737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Data Understanding……………………………….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469573"/>
                  </a:ext>
                </a:extLst>
              </a:tr>
              <a:tr h="320737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Description Of </a:t>
                      </a:r>
                      <a:r>
                        <a:rPr lang="en-IN" b="1" dirty="0" err="1">
                          <a:solidFill>
                            <a:schemeClr val="tx1"/>
                          </a:solidFill>
                        </a:rPr>
                        <a:t>Datset</a:t>
                      </a: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…………………………….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960575"/>
                  </a:ext>
                </a:extLst>
              </a:tr>
              <a:tr h="320737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Data Preparation……………………………………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283317"/>
                  </a:ext>
                </a:extLst>
              </a:tr>
              <a:tr h="320737">
                <a:tc>
                  <a:txBody>
                    <a:bodyPr/>
                    <a:lstStyle/>
                    <a:p>
                      <a:r>
                        <a:rPr lang="en-IN" b="1" dirty="0" err="1">
                          <a:solidFill>
                            <a:schemeClr val="tx1"/>
                          </a:solidFill>
                        </a:rPr>
                        <a:t>Modeling</a:t>
                      </a: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……………………………………………….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1833188"/>
                  </a:ext>
                </a:extLst>
              </a:tr>
              <a:tr h="320737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Comparison Of Rating Distribution…………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0160"/>
                  </a:ext>
                </a:extLst>
              </a:tr>
              <a:tr h="320737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Results &amp; Findings………………………………….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7471404"/>
                  </a:ext>
                </a:extLst>
              </a:tr>
              <a:tr h="320737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Conclusion……………………………………………..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74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15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52619-AB78-C50B-4B7B-44AD33785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33" y="514754"/>
            <a:ext cx="10515600" cy="1325563"/>
          </a:xfrm>
        </p:spPr>
        <p:txBody>
          <a:bodyPr/>
          <a:lstStyle/>
          <a:p>
            <a:r>
              <a:rPr lang="en-IN" dirty="0"/>
              <a:t>Confusion Matrix for Ratings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767E8-9F64-D930-8204-5D9BC1852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43FD2-DFC2-8247-4A62-62B35916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20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5A59EA-EA16-C80E-7AEC-3341C2316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160" y="1692592"/>
            <a:ext cx="4509746" cy="36441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494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767E8-9F64-D930-8204-5D9BC1852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43FD2-DFC2-8247-4A62-62B35916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21</a:t>
            </a:fld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4F52D7-BC28-FC07-55D3-D8CE3B243912}"/>
              </a:ext>
            </a:extLst>
          </p:cNvPr>
          <p:cNvSpPr txBox="1"/>
          <p:nvPr/>
        </p:nvSpPr>
        <p:spPr>
          <a:xfrm>
            <a:off x="1211054" y="1429831"/>
            <a:ext cx="6745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Total Number of Reviews		: 80881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Original Average Rating		: 4.21/5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Predicted Average Rating		: 3.94/5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532402-1FAF-9310-2D25-743557D9A19F}"/>
              </a:ext>
            </a:extLst>
          </p:cNvPr>
          <p:cNvSpPr txBox="1"/>
          <p:nvPr/>
        </p:nvSpPr>
        <p:spPr>
          <a:xfrm>
            <a:off x="1211054" y="3309362"/>
            <a:ext cx="60944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Accuracy of Individual Ratings: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400" dirty="0"/>
              <a:t>Rating 5		: 56%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400" dirty="0"/>
              <a:t>Rating 4		: 56%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400" dirty="0"/>
              <a:t>Rating 3		: 84%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400" dirty="0"/>
              <a:t>Rating 2		: 91%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400" dirty="0"/>
              <a:t>Rating 1		: 91%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400" dirty="0"/>
              <a:t>Overall Rating Accuracy	: 40%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A3F9BA-EB08-EF5F-64AD-8D0F22FBF8F4}"/>
              </a:ext>
            </a:extLst>
          </p:cNvPr>
          <p:cNvSpPr txBox="1"/>
          <p:nvPr/>
        </p:nvSpPr>
        <p:spPr>
          <a:xfrm>
            <a:off x="6328742" y="320789"/>
            <a:ext cx="60976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RESULTS &amp; FINDINGS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907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52619-AB78-C50B-4B7B-44AD33785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762" y="423528"/>
            <a:ext cx="4575977" cy="659394"/>
          </a:xfrm>
        </p:spPr>
        <p:txBody>
          <a:bodyPr>
            <a:normAutofit fontScale="90000"/>
          </a:bodyPr>
          <a:lstStyle/>
          <a:p>
            <a:r>
              <a:rPr lang="en-IN" dirty="0"/>
              <a:t>RESULTS &amp; FINDINGS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767E8-9F64-D930-8204-5D9BC1852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43FD2-DFC2-8247-4A62-62B35916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22</a:t>
            </a:fld>
            <a:endParaRPr lang="en-IN" dirty="0"/>
          </a:p>
        </p:txBody>
      </p:sp>
      <p:pic>
        <p:nvPicPr>
          <p:cNvPr id="6148" name="Picture 1">
            <a:extLst>
              <a:ext uri="{FF2B5EF4-FFF2-40B4-BE49-F238E27FC236}">
                <a16:creationId xmlns:a16="http://schemas.microsoft.com/office/drawing/2014/main" id="{409BD488-4F6B-11E7-3F7B-F48A3E8BF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820" y="1123782"/>
            <a:ext cx="7452360" cy="30015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FF0B2491-BD9A-095D-52CB-09BD0C77A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4840" y="4233424"/>
            <a:ext cx="840232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Flipkart review dataset with real and predicted rating for comparison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53DF6F-842A-E4FD-FB3C-88DBA69FBE8F}"/>
              </a:ext>
            </a:extLst>
          </p:cNvPr>
          <p:cNvSpPr txBox="1"/>
          <p:nvPr/>
        </p:nvSpPr>
        <p:spPr>
          <a:xfrm>
            <a:off x="1345096" y="4967149"/>
            <a:ext cx="95018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Generated new Rating using the sentiment of the Review using VADER Sentiment Analyzer.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Found huge difference in the rating of the product before and after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The overall rating of the product is changed from 4.21 to 3.94 out of 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Implementing this method will provide </a:t>
            </a:r>
            <a:r>
              <a:rPr lang="en-IN" dirty="0"/>
              <a:t>reliable and accurate rating compared to conventional system.</a:t>
            </a:r>
            <a:endParaRPr lang="en-I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57296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A2C2E-5956-7609-1EE1-AF6C36401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806B27-8166-EA38-6A5B-8122E773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23</a:t>
            </a:fld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8639CC-C696-9520-6330-22BF256F9F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42390" y="1825625"/>
            <a:ext cx="939248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sz="1800" dirty="0"/>
              <a:t>	This research project utilized VADER Sentiment Analyzer as a valuable tool for sentiment analysis. By considering full words, phrases, and sentences, VADER provided precise sentiment scores that were used to convert them into actual ratings. The project findings revealed a significant disconnect between the current product rating system and the actual sentiments expressed in customer reviews. This highlights the need for a more reliable and accurate rating system, as customers heavily rely on ratings when making purchasing decisions. </a:t>
            </a:r>
            <a:endParaRPr lang="en-IN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7EF20-E65C-A896-4052-D4717AD65C65}"/>
              </a:ext>
            </a:extLst>
          </p:cNvPr>
          <p:cNvSpPr txBox="1"/>
          <p:nvPr/>
        </p:nvSpPr>
        <p:spPr>
          <a:xfrm>
            <a:off x="8610600" y="434412"/>
            <a:ext cx="32028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CONCLUSION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888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7F49-0144-1414-A693-C527458F8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556" y="369198"/>
            <a:ext cx="3084443" cy="813995"/>
          </a:xfrm>
        </p:spPr>
        <p:txBody>
          <a:bodyPr>
            <a:normAutofit/>
          </a:bodyPr>
          <a:lstStyle/>
          <a:p>
            <a:r>
              <a:rPr lang="en-IN" sz="3600" dirty="0"/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1F127-98D5-88ED-91E0-1AF27D192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A40D6-A7D2-796B-CDEE-92B367635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3</a:t>
            </a:fld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9738F4-E8C3-5277-544C-BD2CFBB627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525" y="3368802"/>
            <a:ext cx="4487750" cy="298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D5B77-9CF2-B934-2B59-BC27D00C273B}"/>
              </a:ext>
            </a:extLst>
          </p:cNvPr>
          <p:cNvSpPr txBox="1"/>
          <p:nvPr/>
        </p:nvSpPr>
        <p:spPr>
          <a:xfrm>
            <a:off x="966785" y="1620077"/>
            <a:ext cx="2051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E-Commerce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FDC7C-F20C-4660-821A-4BACB64B6CFB}"/>
              </a:ext>
            </a:extLst>
          </p:cNvPr>
          <p:cNvSpPr txBox="1"/>
          <p:nvPr/>
        </p:nvSpPr>
        <p:spPr>
          <a:xfrm>
            <a:off x="1055688" y="2248307"/>
            <a:ext cx="5749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 – Commerce is an Electronic Marketing Service.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Buying or Selling Products over Electronic Systems or Computer Systems through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A2A90-FBCF-2A61-B620-F497B41399CF}"/>
              </a:ext>
            </a:extLst>
          </p:cNvPr>
          <p:cNvSpPr txBox="1"/>
          <p:nvPr/>
        </p:nvSpPr>
        <p:spPr>
          <a:xfrm>
            <a:off x="6719407" y="3027680"/>
            <a:ext cx="3702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Benefits of E-Commerce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DBC1F-6359-696F-6A40-8C709533CE6B}"/>
              </a:ext>
            </a:extLst>
          </p:cNvPr>
          <p:cNvSpPr txBox="1"/>
          <p:nvPr/>
        </p:nvSpPr>
        <p:spPr>
          <a:xfrm>
            <a:off x="6823580" y="3632643"/>
            <a:ext cx="5734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Increased Market Reach.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Cost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Enhanced Customer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F7D71-081A-D621-5B15-CB7B2F9A9C25}"/>
              </a:ext>
            </a:extLst>
          </p:cNvPr>
          <p:cNvSpPr txBox="1"/>
          <p:nvPr/>
        </p:nvSpPr>
        <p:spPr>
          <a:xfrm>
            <a:off x="6006547" y="5151587"/>
            <a:ext cx="4011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Challenges in E-commerce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78CF93-DF87-60EE-2DA4-28B4B9DEAED7}"/>
              </a:ext>
            </a:extLst>
          </p:cNvPr>
          <p:cNvSpPr txBox="1"/>
          <p:nvPr/>
        </p:nvSpPr>
        <p:spPr>
          <a:xfrm>
            <a:off x="6095450" y="5779817"/>
            <a:ext cx="5749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Fake Reviews and Inaccurate Ratings.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Discrepancies between Reviews and Ratings.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442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1F127-98D5-88ED-91E0-1AF27D192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A40D6-A7D2-796B-CDEE-92B367635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4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FD5B77-9CF2-B934-2B59-BC27D00C273B}"/>
              </a:ext>
            </a:extLst>
          </p:cNvPr>
          <p:cNvSpPr txBox="1"/>
          <p:nvPr/>
        </p:nvSpPr>
        <p:spPr>
          <a:xfrm>
            <a:off x="936968" y="898111"/>
            <a:ext cx="3719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Relevance of the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FDC7C-F20C-4660-821A-4BACB64B6CFB}"/>
              </a:ext>
            </a:extLst>
          </p:cNvPr>
          <p:cNvSpPr txBox="1"/>
          <p:nvPr/>
        </p:nvSpPr>
        <p:spPr>
          <a:xfrm>
            <a:off x="1025871" y="1526341"/>
            <a:ext cx="57496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Discrepancies: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project aims to address the challenge of discrepancies between reviews and ratings in e-commerce.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Accurate Customer Reviews: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By leveraging sentiment analysis on customer reviews, we aim to provide a more reliable assessment of customer sentiment.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A2A90-FBCF-2A61-B620-F497B41399CF}"/>
              </a:ext>
            </a:extLst>
          </p:cNvPr>
          <p:cNvSpPr txBox="1"/>
          <p:nvPr/>
        </p:nvSpPr>
        <p:spPr>
          <a:xfrm>
            <a:off x="2415570" y="4051187"/>
            <a:ext cx="5391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Benefits of Resolving Discrepancies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DBC1F-6359-696F-6A40-8C709533CE6B}"/>
              </a:ext>
            </a:extLst>
          </p:cNvPr>
          <p:cNvSpPr txBox="1"/>
          <p:nvPr/>
        </p:nvSpPr>
        <p:spPr>
          <a:xfrm>
            <a:off x="2519743" y="4656150"/>
            <a:ext cx="89235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Enhancing Customer Trust: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By reducing inconsistencies, customers can trust the authenticity of reviews, leading to informed decision-making.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Improved Buying Experience: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Accurate reviews help customers make confident choices and select products that align with their preferences.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153C20-A024-BD69-EE18-091D4FCFE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068" y="908050"/>
            <a:ext cx="6358596" cy="333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8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14471-B0BF-1649-D513-8AA19CCA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DF74C-40AA-0B5C-0955-850D1F5D4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5</a:t>
            </a:fld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063D66C-D3FE-EF80-AEEC-807032440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313" y="389367"/>
            <a:ext cx="4098200" cy="813995"/>
          </a:xfrm>
        </p:spPr>
        <p:txBody>
          <a:bodyPr>
            <a:normAutofit/>
          </a:bodyPr>
          <a:lstStyle/>
          <a:p>
            <a:r>
              <a:rPr lang="en-IN" sz="3600" dirty="0"/>
              <a:t>Research Objectives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550CD2-7F36-676E-07F1-749509D1CA3A}"/>
              </a:ext>
            </a:extLst>
          </p:cNvPr>
          <p:cNvSpPr txBox="1"/>
          <p:nvPr/>
        </p:nvSpPr>
        <p:spPr>
          <a:xfrm>
            <a:off x="939313" y="1120676"/>
            <a:ext cx="81714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Collecting Dataset of Customer Reviews and Ratings from Flipkart by Web scraping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sentiment analysis techniques on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 rating of products based on the analysis of the reviews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 predicted ratings with actual rating to evaluate the accuracy.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188129F-00FC-7CD8-1833-40AC0CF838B2}"/>
              </a:ext>
            </a:extLst>
          </p:cNvPr>
          <p:cNvSpPr txBox="1">
            <a:spLocks/>
          </p:cNvSpPr>
          <p:nvPr/>
        </p:nvSpPr>
        <p:spPr>
          <a:xfrm>
            <a:off x="1724879" y="3234359"/>
            <a:ext cx="4908678" cy="813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/>
              <a:t>Why choose Flipkart?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4BED29-393D-18F1-00F5-3AE4616951CC}"/>
              </a:ext>
            </a:extLst>
          </p:cNvPr>
          <p:cNvSpPr txBox="1"/>
          <p:nvPr/>
        </p:nvSpPr>
        <p:spPr>
          <a:xfrm>
            <a:off x="1724879" y="3965668"/>
            <a:ext cx="79345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Famous E-commerce in India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 Range of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Customer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Trusted Platform in </a:t>
            </a:r>
            <a:r>
              <a:rPr lang="en-US" dirty="0" err="1"/>
              <a:t>india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collect information such as reviews and ratings from the product page.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45D336-D46C-BD16-9142-39A9749C9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800" y="3448189"/>
            <a:ext cx="4553600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7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14471-B0BF-1649-D513-8AA19CCA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DF74C-40AA-0B5C-0955-850D1F5D4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6</a:t>
            </a:fld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063D66C-D3FE-EF80-AEEC-807032440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800" y="378458"/>
            <a:ext cx="4098200" cy="813995"/>
          </a:xfrm>
        </p:spPr>
        <p:txBody>
          <a:bodyPr>
            <a:normAutofit/>
          </a:bodyPr>
          <a:lstStyle/>
          <a:p>
            <a:r>
              <a:rPr lang="en-IN" sz="3600" dirty="0"/>
              <a:t>METHODOLOGY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D1444B-0249-6465-2922-B46B1DA0E792}"/>
              </a:ext>
            </a:extLst>
          </p:cNvPr>
          <p:cNvSpPr txBox="1">
            <a:spLocks/>
          </p:cNvSpPr>
          <p:nvPr/>
        </p:nvSpPr>
        <p:spPr>
          <a:xfrm>
            <a:off x="1055687" y="785455"/>
            <a:ext cx="4828277" cy="813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/>
              <a:t>CRISP-DM </a:t>
            </a:r>
            <a:r>
              <a:rPr lang="en-IN" sz="2800" b="1" dirty="0"/>
              <a:t>Methodology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E15F3-F5BE-68C7-E615-6026F0BB522A}"/>
              </a:ext>
            </a:extLst>
          </p:cNvPr>
          <p:cNvSpPr txBox="1"/>
          <p:nvPr/>
        </p:nvSpPr>
        <p:spPr>
          <a:xfrm>
            <a:off x="1116497" y="1599450"/>
            <a:ext cx="88657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	By adopting the CRISP-DM methodology, this project ensures a structured and systematic approach to predict ratings, and enhance the understanding of customer satisfaction in the e-commerce domain.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16116-1C90-E37E-BF50-97B9B2D4D453}"/>
              </a:ext>
            </a:extLst>
          </p:cNvPr>
          <p:cNvSpPr txBox="1"/>
          <p:nvPr/>
        </p:nvSpPr>
        <p:spPr>
          <a:xfrm>
            <a:off x="2127903" y="2338114"/>
            <a:ext cx="864121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endParaRPr lang="en-US" dirty="0"/>
          </a:p>
          <a:p>
            <a:pPr algn="just"/>
            <a:r>
              <a:rPr lang="en-US" b="1" dirty="0"/>
              <a:t>The Six phases of the process are</a:t>
            </a:r>
            <a:r>
              <a:rPr lang="en-US" dirty="0"/>
              <a:t>: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• </a:t>
            </a:r>
            <a:r>
              <a:rPr lang="en-US" b="1" dirty="0"/>
              <a:t>Business Understanding	</a:t>
            </a:r>
            <a:r>
              <a:rPr lang="en-US" dirty="0"/>
              <a:t>: Determine the Business Objectives.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• </a:t>
            </a:r>
            <a:r>
              <a:rPr lang="en-US" b="1" dirty="0"/>
              <a:t>Data Understanding	</a:t>
            </a:r>
            <a:r>
              <a:rPr lang="en-US" dirty="0"/>
              <a:t>: Collecting required Data.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• </a:t>
            </a:r>
            <a:r>
              <a:rPr lang="en-US" b="1" dirty="0"/>
              <a:t>Data Preparation		</a:t>
            </a:r>
            <a:r>
              <a:rPr lang="en-US" dirty="0"/>
              <a:t>: Selection and Setting up the data for Modeling.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• </a:t>
            </a:r>
            <a:r>
              <a:rPr lang="en-US" b="1" dirty="0"/>
              <a:t>Modeling		</a:t>
            </a:r>
            <a:r>
              <a:rPr lang="en-US" dirty="0"/>
              <a:t>: Selection of Modeling technique and Building the Model.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• </a:t>
            </a:r>
            <a:r>
              <a:rPr lang="en-US" b="1" dirty="0"/>
              <a:t>Evaluation		</a:t>
            </a:r>
            <a:r>
              <a:rPr lang="en-US" dirty="0"/>
              <a:t>: Evaluating and review the Result and Determine next steps.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• </a:t>
            </a:r>
            <a:r>
              <a:rPr lang="en-US" b="1" dirty="0"/>
              <a:t>Deployment		</a:t>
            </a:r>
            <a:r>
              <a:rPr lang="en-US" dirty="0"/>
              <a:t>: Produce final Report and Model Deployment.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774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14471-B0BF-1649-D513-8AA19CCA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DF74C-40AA-0B5C-0955-850D1F5D4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7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D1444B-0249-6465-2922-B46B1DA0E792}"/>
              </a:ext>
            </a:extLst>
          </p:cNvPr>
          <p:cNvSpPr txBox="1">
            <a:spLocks/>
          </p:cNvSpPr>
          <p:nvPr/>
        </p:nvSpPr>
        <p:spPr>
          <a:xfrm>
            <a:off x="1055687" y="785455"/>
            <a:ext cx="4828277" cy="813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/>
              <a:t>Business Understanding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E15F3-F5BE-68C7-E615-6026F0BB522A}"/>
              </a:ext>
            </a:extLst>
          </p:cNvPr>
          <p:cNvSpPr txBox="1"/>
          <p:nvPr/>
        </p:nvSpPr>
        <p:spPr>
          <a:xfrm>
            <a:off x="1116497" y="1599450"/>
            <a:ext cx="88657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	Business Understanding Phase Involves understanding project objectives, requirements, and constraints, identifying business problems or opportunities, and determining how data mining can support organizational goals.</a:t>
            </a:r>
          </a:p>
          <a:p>
            <a:pPr algn="just"/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Product review and rating serves as a crucial element in the decision-making process for customers.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In Present Review system, Customers have the freedom to provide reviews and ratings based on their preferences.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No Connection Between Review and Rating.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This project aims to establish a close connection between the review information and the assigned rating.</a:t>
            </a:r>
          </a:p>
        </p:txBody>
      </p:sp>
    </p:spTree>
    <p:extLst>
      <p:ext uri="{BB962C8B-B14F-4D97-AF65-F5344CB8AC3E}">
        <p14:creationId xmlns:p14="http://schemas.microsoft.com/office/powerpoint/2010/main" val="304193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68FE5-D315-DA3C-2598-04138EA32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295C0-C716-6B24-37F7-E2734BC8B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8</a:t>
            </a:fld>
            <a:endParaRPr lang="en-IN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59E934E-CC63-BC3A-0C37-82DB39C3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21153"/>
            <a:ext cx="5031318" cy="3062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6AD0B5B-37AB-3BB2-A0CD-4D3CD973B616}"/>
              </a:ext>
            </a:extLst>
          </p:cNvPr>
          <p:cNvSpPr txBox="1">
            <a:spLocks/>
          </p:cNvSpPr>
          <p:nvPr/>
        </p:nvSpPr>
        <p:spPr>
          <a:xfrm>
            <a:off x="1055687" y="785455"/>
            <a:ext cx="5040313" cy="813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/>
              <a:t>Flipkart Product Review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E2DBA4-EE23-8FA0-3AB9-5F02093A0447}"/>
              </a:ext>
            </a:extLst>
          </p:cNvPr>
          <p:cNvSpPr txBox="1"/>
          <p:nvPr/>
        </p:nvSpPr>
        <p:spPr>
          <a:xfrm>
            <a:off x="1055687" y="1599450"/>
            <a:ext cx="50403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 Access to Reviews and Ratings:</a:t>
            </a:r>
          </a:p>
          <a:p>
            <a:pPr lvl="1"/>
            <a:r>
              <a:rPr lang="en-US" dirty="0"/>
              <a:t>Customers can easily access product reviews and ratings from the product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Rating Scale:</a:t>
            </a:r>
          </a:p>
          <a:p>
            <a:pPr lvl="1"/>
            <a:r>
              <a:rPr lang="en-US" dirty="0"/>
              <a:t>Ratings are based on a scale of 1 to 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Customer-Generated Reviews and Ratings:</a:t>
            </a:r>
          </a:p>
          <a:p>
            <a:pPr lvl="1"/>
            <a:r>
              <a:rPr lang="en-US" dirty="0"/>
              <a:t>Reviews and ratings are provided by customers who have purchased the product.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C16391-DDBC-F569-BBD7-F55A89B3608F}"/>
              </a:ext>
            </a:extLst>
          </p:cNvPr>
          <p:cNvSpPr txBox="1"/>
          <p:nvPr/>
        </p:nvSpPr>
        <p:spPr>
          <a:xfrm>
            <a:off x="1055687" y="4595217"/>
            <a:ext cx="97481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Decision-Making Platform:</a:t>
            </a:r>
          </a:p>
          <a:p>
            <a:pPr lvl="1"/>
            <a:r>
              <a:rPr lang="en-US" dirty="0"/>
              <a:t>The product review and rating page is a crucial decision-making platform for customers.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Impact of Ratings and Reviews: </a:t>
            </a:r>
          </a:p>
          <a:p>
            <a:pPr lvl="1"/>
            <a:r>
              <a:rPr lang="en-US" dirty="0"/>
              <a:t>Customers heavily rely on ratings and positive reviews when making purchasing decisions; low ratings or negative reviews can deter customers from buying the product.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875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3ECD0-F0DF-B8FA-0894-FAFE1E75F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33D5-C68A-44A3-B5ED-8D7C6C9D7318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BB107-1146-208A-0EEB-70D160F68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34FA-86A1-4B32-A7EE-5B2165A0EA34}" type="slidenum">
              <a:rPr lang="en-IN" smtClean="0"/>
              <a:t>9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88144-ACB7-F68D-14C9-A4402F9A6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88" y="908050"/>
            <a:ext cx="5458244" cy="3062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4CE610-2AF0-427D-82CA-2D1C1166F723}"/>
              </a:ext>
            </a:extLst>
          </p:cNvPr>
          <p:cNvSpPr txBox="1"/>
          <p:nvPr/>
        </p:nvSpPr>
        <p:spPr>
          <a:xfrm>
            <a:off x="6513932" y="1146389"/>
            <a:ext cx="47349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 Customer can submit their rating and review of the product after buying product from Flipkart.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Here, the review and rating are independent, Reviewer can decide the rating and review.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Figure shows an example image of Flipkart Product Review Submission Page.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6F309A-8926-1681-D7D4-D704AEA7DA19}"/>
              </a:ext>
            </a:extLst>
          </p:cNvPr>
          <p:cNvSpPr txBox="1"/>
          <p:nvPr/>
        </p:nvSpPr>
        <p:spPr>
          <a:xfrm>
            <a:off x="1663147" y="4959206"/>
            <a:ext cx="831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goal is to examine these customer evaluations and determine the rating based on the information they actually provide.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79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2386</TotalTime>
  <Words>1679</Words>
  <Application>Microsoft Office PowerPoint</Application>
  <PresentationFormat>Widescreen</PresentationFormat>
  <Paragraphs>295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</vt:lpstr>
      <vt:lpstr>Factors Affecting Customer Decision. Sentiment Analysis using Flipkart Product review data. </vt:lpstr>
      <vt:lpstr>TABLE OF CONTENT</vt:lpstr>
      <vt:lpstr>INTRODUCTION</vt:lpstr>
      <vt:lpstr>PowerPoint Presentation</vt:lpstr>
      <vt:lpstr>Research Objectives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Word cloud – Positive Review</vt:lpstr>
      <vt:lpstr>Word cloud – Average Review</vt:lpstr>
      <vt:lpstr>Word cloud – Negative Review</vt:lpstr>
      <vt:lpstr>Comparison of Rating Distribution</vt:lpstr>
      <vt:lpstr>Confusion Matrix for Ratings </vt:lpstr>
      <vt:lpstr>PowerPoint Presentation</vt:lpstr>
      <vt:lpstr>RESULTS &amp; FINDINGS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Factors Affecting Customer Decision</dc:title>
  <dc:creator>Ajumon Remesan</dc:creator>
  <cp:lastModifiedBy>Ajumon Remesan</cp:lastModifiedBy>
  <cp:revision>23</cp:revision>
  <dcterms:created xsi:type="dcterms:W3CDTF">2022-11-15T20:25:37Z</dcterms:created>
  <dcterms:modified xsi:type="dcterms:W3CDTF">2023-05-22T10:47:17Z</dcterms:modified>
</cp:coreProperties>
</file>